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</p:sldIdLst>
  <p:sldSz cy="5143500" cx="9144000"/>
  <p:notesSz cx="6858000" cy="9144000"/>
  <p:embeddedFontLst>
    <p:embeddedFont>
      <p:font typeface="Proxima Nova"/>
      <p:regular r:id="rId56"/>
      <p:bold r:id="rId57"/>
      <p:italic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font" Target="fonts/ProximaNova-bold.fntdata"/><Relationship Id="rId12" Type="http://schemas.openxmlformats.org/officeDocument/2006/relationships/slide" Target="slides/slide7.xml"/><Relationship Id="rId56" Type="http://schemas.openxmlformats.org/officeDocument/2006/relationships/font" Target="fonts/ProximaNova-regular.fntdata"/><Relationship Id="rId15" Type="http://schemas.openxmlformats.org/officeDocument/2006/relationships/slide" Target="slides/slide10.xml"/><Relationship Id="rId59" Type="http://schemas.openxmlformats.org/officeDocument/2006/relationships/font" Target="fonts/ProximaNova-boldItalic.fntdata"/><Relationship Id="rId14" Type="http://schemas.openxmlformats.org/officeDocument/2006/relationships/slide" Target="slides/slide9.xml"/><Relationship Id="rId58" Type="http://schemas.openxmlformats.org/officeDocument/2006/relationships/font" Target="fonts/ProximaNova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4627055c7_0_6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4627055c7_0_6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4627055c7_0_6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44627055c7_0_6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46ad7b8b6_1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46ad7b8b6_1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46ad7b8b6_1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446ad7b8b6_1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46ad7b8b6_1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46ad7b8b6_1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446ad7b8b6_1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446ad7b8b6_1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446ad7b8b6_1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446ad7b8b6_1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446ad7b8b6_1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446ad7b8b6_1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446ad7b8b6_1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446ad7b8b6_1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446ad7b8b6_1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446ad7b8b6_1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46ad7b8b6_1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46ad7b8b6_1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lea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whoa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63c51282d7_3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63c51282d7_3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6f882534a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6f882534a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449e7d306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449e7d306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 the jg and &lt;= 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446ad7b8b6_1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446ad7b8b6_1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46ad7b8b6_1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46ad7b8b6_1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Put PICTURES here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49e7d306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49e7d306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EAX holds return value 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44627055c7_0_6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44627055c7_0_6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 assembly to static analysis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446ad7b8b6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446ad7b8b6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Segway into strings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445816677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445816677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mark for deletion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446ad7b8b6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446ad7b8b6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4478c19a3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4478c19a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446ad7b8b6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446ad7b8b6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446ad7b8b6_1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446ad7b8b6_1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 into ghidra demo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445816677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445816677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446ad7b8b6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446ad7b8b6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446ad7b8b6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446ad7b8b6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Strace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What’s a system call - bottom, lowest layer that sits between your program and 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Ltrace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Looks at Library calls i.e. C-Standard library, what you will see in L trace you see in S trace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DynamoRIO - Framework for Dynamic Analys - Windows equivalent of ltrace and strace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Dr. MEmory built on DynamoRIO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4478c19a3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4478c19a3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GDF GEF demo - Ricardo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4478c19a3d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4478c19a3d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4478c19a3d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4478c19a3d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4478c19a3d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4478c19a3d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46ad7b8b6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46ad7b8b6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with variable overwrite demo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34c7e369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34c7e369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Demo. “abcdefghijkl” echoes back. “Abcdefghijklm” crashes the program. &lt;Random garbage&gt; gives us root shell.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anyone tell us what the bug is here? What does it do? (Call on Dr. Sarac)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6f71adf574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6f71adf574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446ad7b8b6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446ad7b8b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446ad7b8b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446ad7b8b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446ad7b8b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446ad7b8b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44d13190da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44d13190da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vulnerability is in the function copier(). It takes in a character array and stores it in a buffer of size 100, but it doesn’t check if the array can fit into the buffer. The strcpy() call will be the main focus of the exploit. </a:t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457c607db3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457c607db3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vulnerability is in the function copier(). It takes in a character array and stores it in a buffer of size 100, but it doesn’t check if the array can fit into the buffer. The strcpy() call will be the main focus of the exploit. </a:t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4478c19a3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4478c19a3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4478c19a3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4478c19a3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4478c19a3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4478c19a3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4478c19a3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4478c19a3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4627055c7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4627055c7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6f7e525a17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6f7e525a17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434c7e369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434c7e369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Proxima Nova"/>
              <a:buChar char="●"/>
            </a:pPr>
            <a:r>
              <a:rPr lang="en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A </a:t>
            </a:r>
            <a:r>
              <a:rPr i="1" lang="en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program</a:t>
            </a:r>
            <a:r>
              <a:rPr lang="en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is a collection of instructions that performs a specific task when executed by a computer. </a:t>
            </a:r>
            <a:endParaRPr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Proxima Nova"/>
              <a:buChar char="○"/>
            </a:pPr>
            <a:r>
              <a:rPr lang="en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At the lowest level, programs are a series of binary bits, 0 and 1.</a:t>
            </a:r>
            <a:endParaRPr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Proxima Nova"/>
              <a:buChar char="●"/>
            </a:pPr>
            <a:r>
              <a:rPr lang="en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Programs are typically written initially in high-level programming languages such as Java, C++, and Python</a:t>
            </a:r>
            <a:endParaRPr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Proxima Nova"/>
              <a:buChar char="●"/>
            </a:pPr>
            <a:r>
              <a:rPr lang="en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These programs are then compiled into a low-level programming language called assembly. </a:t>
            </a:r>
            <a:endParaRPr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Proxima Nova"/>
              <a:buChar char="○"/>
            </a:pPr>
            <a:r>
              <a:rPr lang="en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Assembly code consists of a set of basic instructions that include operations to perform on locations in the computer’s memory called registers. </a:t>
            </a:r>
            <a:endParaRPr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Proxima Nova"/>
              <a:buChar char="●"/>
            </a:pPr>
            <a:r>
              <a:rPr lang="en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Assembly code is then translated into binary code which is directly processed by the CPU.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43508bd55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43508bd55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</a:pPr>
            <a:r>
              <a:rPr lang="en" sz="14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5</a:t>
            </a:r>
            <a:r>
              <a:rPr lang="en" sz="1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= </a:t>
            </a:r>
            <a:r>
              <a:rPr lang="en" sz="14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5 x 10</a:t>
            </a:r>
            <a:r>
              <a:rPr baseline="30000" lang="en" sz="14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0 </a:t>
            </a:r>
            <a:r>
              <a:rPr lang="en" sz="1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= </a:t>
            </a:r>
            <a:r>
              <a:rPr lang="en" sz="14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5 x 1 </a:t>
            </a:r>
            <a:r>
              <a:rPr lang="en" sz="1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= </a:t>
            </a:r>
            <a:r>
              <a:rPr b="1" lang="en" sz="1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5</a:t>
            </a:r>
            <a:endParaRPr b="1" sz="14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</a:pPr>
            <a:r>
              <a:rPr lang="en" sz="1400">
                <a:solidFill>
                  <a:srgbClr val="38761D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r>
              <a:rPr lang="en" sz="14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2</a:t>
            </a:r>
            <a:r>
              <a:rPr lang="en" sz="1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= </a:t>
            </a:r>
            <a:r>
              <a:rPr lang="en" sz="14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2 x 10</a:t>
            </a:r>
            <a:r>
              <a:rPr baseline="30000" lang="en" sz="14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0 </a:t>
            </a:r>
            <a:r>
              <a:rPr lang="en" sz="1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+ </a:t>
            </a:r>
            <a:r>
              <a:rPr lang="en" sz="1400">
                <a:solidFill>
                  <a:srgbClr val="38761D"/>
                </a:solidFill>
                <a:latin typeface="Proxima Nova"/>
                <a:ea typeface="Proxima Nova"/>
                <a:cs typeface="Proxima Nova"/>
                <a:sym typeface="Proxima Nova"/>
              </a:rPr>
              <a:t>1 x 10</a:t>
            </a:r>
            <a:r>
              <a:rPr baseline="30000" lang="en" sz="1400">
                <a:solidFill>
                  <a:srgbClr val="38761D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r>
              <a:rPr baseline="30000" lang="en" sz="1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r>
              <a:rPr lang="en" sz="1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= </a:t>
            </a:r>
            <a:r>
              <a:rPr lang="en" sz="14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2 x 1</a:t>
            </a:r>
            <a:r>
              <a:rPr lang="en" sz="1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+ </a:t>
            </a:r>
            <a:r>
              <a:rPr lang="en" sz="1400">
                <a:solidFill>
                  <a:srgbClr val="38761D"/>
                </a:solidFill>
                <a:latin typeface="Proxima Nova"/>
                <a:ea typeface="Proxima Nova"/>
                <a:cs typeface="Proxima Nova"/>
                <a:sym typeface="Proxima Nova"/>
              </a:rPr>
              <a:t>1 x 10</a:t>
            </a:r>
            <a:r>
              <a:rPr lang="en" sz="1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= </a:t>
            </a:r>
            <a:r>
              <a:rPr lang="en" sz="1400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2 </a:t>
            </a:r>
            <a:r>
              <a:rPr lang="en" sz="1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+ </a:t>
            </a:r>
            <a:r>
              <a:rPr lang="en" sz="1400">
                <a:solidFill>
                  <a:srgbClr val="38761D"/>
                </a:solidFill>
                <a:latin typeface="Proxima Nova"/>
                <a:ea typeface="Proxima Nova"/>
                <a:cs typeface="Proxima Nova"/>
                <a:sym typeface="Proxima Nova"/>
              </a:rPr>
              <a:t>10</a:t>
            </a:r>
            <a:r>
              <a:rPr lang="en" sz="1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= </a:t>
            </a:r>
            <a:r>
              <a:rPr b="1" lang="en" sz="1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12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592797280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592797280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dword = 32-bit integer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592797280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592797280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png"/><Relationship Id="rId4" Type="http://schemas.openxmlformats.org/officeDocument/2006/relationships/image" Target="../media/image5.png"/><Relationship Id="rId5" Type="http://schemas.openxmlformats.org/officeDocument/2006/relationships/image" Target="../media/image9.png"/><Relationship Id="rId6" Type="http://schemas.openxmlformats.org/officeDocument/2006/relationships/image" Target="../media/image8.png"/><Relationship Id="rId7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6.png"/><Relationship Id="rId4" Type="http://schemas.openxmlformats.org/officeDocument/2006/relationships/image" Target="../media/image1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png"/><Relationship Id="rId4" Type="http://schemas.openxmlformats.org/officeDocument/2006/relationships/image" Target="../media/image2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www.virustotal.com/" TargetMode="External"/><Relationship Id="rId4" Type="http://schemas.openxmlformats.org/officeDocument/2006/relationships/hyperlink" Target="https://www.virustotal.com/" TargetMode="External"/><Relationship Id="rId5" Type="http://schemas.openxmlformats.org/officeDocument/2006/relationships/image" Target="../media/image2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3.png"/><Relationship Id="rId4" Type="http://schemas.openxmlformats.org/officeDocument/2006/relationships/image" Target="../media/image2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darkdust.net/files/GDB%20Cheat%20Sheet.pdf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6.png"/><Relationship Id="rId4" Type="http://schemas.openxmlformats.org/officeDocument/2006/relationships/image" Target="../media/image2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8.png"/><Relationship Id="rId4" Type="http://schemas.openxmlformats.org/officeDocument/2006/relationships/image" Target="../media/image33.png"/><Relationship Id="rId5" Type="http://schemas.openxmlformats.org/officeDocument/2006/relationships/image" Target="../media/image36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0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32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32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3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/>
          <p:nvPr/>
        </p:nvSpPr>
        <p:spPr>
          <a:xfrm>
            <a:off x="7743150" y="1683750"/>
            <a:ext cx="311400" cy="560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/>
          <p:cNvSpPr/>
          <p:nvPr/>
        </p:nvSpPr>
        <p:spPr>
          <a:xfrm>
            <a:off x="7777750" y="1649100"/>
            <a:ext cx="242200" cy="6300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FFFF"/>
                </a:solidFill>
                <a:latin typeface="Arial"/>
              </a:rPr>
              <a:t>9</a:t>
            </a:r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7450" y="436413"/>
            <a:ext cx="3485949" cy="4270676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Layout of a C Program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1152475"/>
            <a:ext cx="436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Text (Code)</a:t>
            </a:r>
            <a:r>
              <a:rPr lang="en"/>
              <a:t> -  Contains the machine code of the compiled program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Heap</a:t>
            </a:r>
            <a:r>
              <a:rPr lang="en"/>
              <a:t> - During execution, dynamic memory is created (allocated) here and eliminated (freed) when it is no longer needed by the program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Stack</a:t>
            </a:r>
            <a:r>
              <a:rPr lang="en"/>
              <a:t> - Stores all local variables and is used for passing arguments to functions, along with the function’s return address. Last-in-First-Out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2"/>
          <p:cNvSpPr txBox="1"/>
          <p:nvPr/>
        </p:nvSpPr>
        <p:spPr>
          <a:xfrm>
            <a:off x="7991400" y="445025"/>
            <a:ext cx="84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Low Memory </a:t>
            </a: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Address</a:t>
            </a: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9" name="Google Shape;129;p22"/>
          <p:cNvSpPr txBox="1"/>
          <p:nvPr/>
        </p:nvSpPr>
        <p:spPr>
          <a:xfrm>
            <a:off x="7991400" y="4134400"/>
            <a:ext cx="84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High </a:t>
            </a:r>
            <a:r>
              <a:rPr lang="en" sz="1000">
                <a:latin typeface="Proxima Nova"/>
                <a:ea typeface="Proxima Nova"/>
                <a:cs typeface="Proxima Nova"/>
                <a:sym typeface="Proxima Nova"/>
              </a:rPr>
              <a:t>Memory Address </a:t>
            </a:r>
            <a:endParaRPr sz="1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Little and Big Endianness</a:t>
            </a:r>
            <a:endParaRPr/>
          </a:p>
        </p:txBody>
      </p:sp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Little Endian and Big Endian are two ways of storing multi-byte data-types in computers. They differ in where they store the most significant (first) byte of the data:</a:t>
            </a:r>
            <a:endParaRPr/>
          </a:p>
          <a:p>
            <a:pPr indent="-342900" lvl="0" marL="9144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Little Endian - the </a:t>
            </a:r>
            <a:r>
              <a:rPr b="1" lang="en"/>
              <a:t>last</a:t>
            </a:r>
            <a:r>
              <a:rPr lang="en"/>
              <a:t> byte of the binary data-type is stored </a:t>
            </a:r>
            <a:r>
              <a:rPr b="1" lang="en"/>
              <a:t>first</a:t>
            </a:r>
            <a:r>
              <a:rPr lang="en"/>
              <a:t> 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Big Endian - the </a:t>
            </a:r>
            <a:r>
              <a:rPr b="1" lang="en"/>
              <a:t>first</a:t>
            </a:r>
            <a:r>
              <a:rPr lang="en"/>
              <a:t> byte of the binary data-type is stored </a:t>
            </a:r>
            <a:r>
              <a:rPr b="1" lang="en"/>
              <a:t>first</a:t>
            </a:r>
            <a:endParaRPr b="1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Example with 0x12345678</a:t>
            </a:r>
            <a:endParaRPr/>
          </a:p>
          <a:p>
            <a:pPr indent="-342900" lvl="0" marL="9144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Little Endian: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Big Endian:	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  <p:sp>
        <p:nvSpPr>
          <p:cNvPr id="136" name="Google Shape;136;p23"/>
          <p:cNvSpPr txBox="1"/>
          <p:nvPr/>
        </p:nvSpPr>
        <p:spPr>
          <a:xfrm>
            <a:off x="2708025" y="3632275"/>
            <a:ext cx="33552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ourier New"/>
                <a:ea typeface="Courier New"/>
                <a:cs typeface="Courier New"/>
                <a:sym typeface="Courier New"/>
              </a:rPr>
              <a:t>78</a:t>
            </a:r>
            <a:r>
              <a:rPr b="1" lang="en" sz="1800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8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56 </a:t>
            </a:r>
            <a:r>
              <a:rPr b="1"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34 </a:t>
            </a:r>
            <a:r>
              <a:rPr b="1" lang="en" sz="18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12</a:t>
            </a:r>
            <a:endParaRPr b="1" sz="180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50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12 </a:t>
            </a:r>
            <a:r>
              <a:rPr b="1" lang="en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34 </a:t>
            </a:r>
            <a:r>
              <a:rPr b="1" lang="en" sz="18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56 </a:t>
            </a:r>
            <a:r>
              <a:rPr b="1" lang="en" sz="1800">
                <a:latin typeface="Courier New"/>
                <a:ea typeface="Courier New"/>
                <a:cs typeface="Courier New"/>
                <a:sym typeface="Courier New"/>
              </a:rPr>
              <a:t>78</a:t>
            </a:r>
            <a:endParaRPr b="1" sz="1800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X86 Assembly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ASM</a:t>
            </a:r>
            <a:endParaRPr/>
          </a:p>
        </p:txBody>
      </p:sp>
      <p:sp>
        <p:nvSpPr>
          <p:cNvPr id="147" name="Google Shape;14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</a:t>
            </a:r>
            <a:r>
              <a:rPr lang="en"/>
              <a:t>owest-level programming language</a:t>
            </a:r>
            <a:endParaRPr/>
          </a:p>
        </p:txBody>
      </p:sp>
      <p:pic>
        <p:nvPicPr>
          <p:cNvPr id="148" name="Google Shape;1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600" y="2152062"/>
            <a:ext cx="2713749" cy="155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2725" y="2001488"/>
            <a:ext cx="3912924" cy="171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Intel vs AT&amp;T </a:t>
            </a:r>
            <a:endParaRPr/>
          </a:p>
        </p:txBody>
      </p:sp>
      <p:sp>
        <p:nvSpPr>
          <p:cNvPr id="155" name="Google Shape;155;p26"/>
          <p:cNvSpPr txBox="1"/>
          <p:nvPr>
            <p:ph idx="1" type="body"/>
          </p:nvPr>
        </p:nvSpPr>
        <p:spPr>
          <a:xfrm>
            <a:off x="0" y="1152475"/>
            <a:ext cx="4680300" cy="35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Intel</a:t>
            </a:r>
            <a:endParaRPr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b="1" lang="en" sz="1500">
                <a:solidFill>
                  <a:srgbClr val="980000"/>
                </a:solidFill>
              </a:rPr>
              <a:t>&lt;instruction&gt;</a:t>
            </a:r>
            <a:r>
              <a:rPr b="1" lang="en" sz="1500">
                <a:solidFill>
                  <a:srgbClr val="434343"/>
                </a:solidFill>
              </a:rPr>
              <a:t> </a:t>
            </a:r>
            <a:r>
              <a:rPr b="1" lang="en" sz="1500">
                <a:solidFill>
                  <a:schemeClr val="dk2"/>
                </a:solidFill>
              </a:rPr>
              <a:t>&lt;destination&gt;</a:t>
            </a:r>
            <a:r>
              <a:rPr b="1" lang="en" sz="1500">
                <a:solidFill>
                  <a:srgbClr val="434343"/>
                </a:solidFill>
              </a:rPr>
              <a:t>, </a:t>
            </a:r>
            <a:r>
              <a:rPr b="1" lang="en" sz="1500">
                <a:solidFill>
                  <a:srgbClr val="4A86E8"/>
                </a:solidFill>
              </a:rPr>
              <a:t>&lt;operand(s)&gt;</a:t>
            </a:r>
            <a:endParaRPr sz="1500">
              <a:solidFill>
                <a:srgbClr val="434343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lang="en" sz="1500">
                <a:solidFill>
                  <a:srgbClr val="434343"/>
                </a:solidFill>
              </a:rPr>
              <a:t>No special formatting for immediate values and registers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Courier New"/>
              <a:buChar char="○"/>
            </a:pPr>
            <a:r>
              <a:rPr b="1" lang="en" sz="15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mov</a:t>
            </a:r>
            <a:r>
              <a:rPr b="1" lang="en" sz="15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5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eax</a:t>
            </a:r>
            <a:r>
              <a:rPr b="1" lang="en" sz="15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500">
                <a:solidFill>
                  <a:srgbClr val="4A86E8"/>
                </a:solidFill>
                <a:latin typeface="Courier New"/>
                <a:ea typeface="Courier New"/>
                <a:cs typeface="Courier New"/>
                <a:sym typeface="Courier New"/>
              </a:rPr>
              <a:t>0xca</a:t>
            </a:r>
            <a:endParaRPr b="1" sz="1500">
              <a:solidFill>
                <a:srgbClr val="4A86E8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lang="en" sz="1500">
                <a:solidFill>
                  <a:srgbClr val="434343"/>
                </a:solidFill>
              </a:rPr>
              <a:t>SIZE PTR [addr + offset] for value at address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Courier New"/>
              <a:buChar char="○"/>
            </a:pPr>
            <a:r>
              <a:rPr lang="en" sz="15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add DWORD PTR [ebp-0x8], 0x5</a:t>
            </a:r>
            <a:endParaRPr sz="15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56" name="Google Shape;156;p26"/>
          <p:cNvSpPr txBox="1"/>
          <p:nvPr>
            <p:ph idx="1" type="body"/>
          </p:nvPr>
        </p:nvSpPr>
        <p:spPr>
          <a:xfrm>
            <a:off x="4463700" y="1152475"/>
            <a:ext cx="4680300" cy="354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AT&amp;T</a:t>
            </a:r>
            <a:endParaRPr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b="1" lang="en" sz="1500">
                <a:solidFill>
                  <a:srgbClr val="980000"/>
                </a:solidFill>
              </a:rPr>
              <a:t>&lt;instruction&gt;</a:t>
            </a:r>
            <a:r>
              <a:rPr b="1" lang="en" sz="1500">
                <a:solidFill>
                  <a:srgbClr val="434343"/>
                </a:solidFill>
              </a:rPr>
              <a:t> </a:t>
            </a:r>
            <a:r>
              <a:rPr b="1" lang="en" sz="1500">
                <a:solidFill>
                  <a:srgbClr val="4A86E8"/>
                </a:solidFill>
              </a:rPr>
              <a:t>&lt;operand(s)&gt;</a:t>
            </a:r>
            <a:r>
              <a:rPr b="1" lang="en" sz="1500">
                <a:solidFill>
                  <a:srgbClr val="434343"/>
                </a:solidFill>
              </a:rPr>
              <a:t>, </a:t>
            </a:r>
            <a:r>
              <a:rPr b="1" lang="en" sz="1500">
                <a:solidFill>
                  <a:schemeClr val="dk2"/>
                </a:solidFill>
              </a:rPr>
              <a:t>&lt;destination&gt;</a:t>
            </a:r>
            <a:endParaRPr b="1"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lang="en" sz="1500">
                <a:solidFill>
                  <a:srgbClr val="434343"/>
                </a:solidFill>
              </a:rPr>
              <a:t>$ designates immediate value, % designates registers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Courier New"/>
              <a:buChar char="○"/>
            </a:pPr>
            <a:r>
              <a:rPr b="1" lang="en" sz="1500">
                <a:solidFill>
                  <a:srgbClr val="980000"/>
                </a:solidFill>
                <a:latin typeface="Courier New"/>
                <a:ea typeface="Courier New"/>
                <a:cs typeface="Courier New"/>
                <a:sym typeface="Courier New"/>
              </a:rPr>
              <a:t>movl</a:t>
            </a:r>
            <a:r>
              <a:rPr b="1" lang="en" sz="15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" sz="1500">
                <a:solidFill>
                  <a:srgbClr val="4A86E8"/>
                </a:solidFill>
                <a:latin typeface="Courier New"/>
                <a:ea typeface="Courier New"/>
                <a:cs typeface="Courier New"/>
                <a:sym typeface="Courier New"/>
              </a:rPr>
              <a:t>$0xca</a:t>
            </a:r>
            <a:r>
              <a:rPr b="1" lang="en" sz="15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" sz="15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%eax</a:t>
            </a:r>
            <a:endParaRPr b="1" sz="15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lang="en" sz="1500">
                <a:solidFill>
                  <a:srgbClr val="434343"/>
                </a:solidFill>
              </a:rPr>
              <a:t>Offset(addr) for value at address</a:t>
            </a:r>
            <a:endParaRPr sz="1500">
              <a:solidFill>
                <a:srgbClr val="434343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Courier New"/>
              <a:buChar char="○"/>
            </a:pPr>
            <a:r>
              <a:rPr lang="en" sz="15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addl $0x5, -0x8(%ebp)</a:t>
            </a:r>
            <a:endParaRPr sz="15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157" name="Google Shape;15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650" y="113617"/>
            <a:ext cx="1445150" cy="143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Registers</a:t>
            </a:r>
            <a:endParaRPr/>
          </a:p>
        </p:txBody>
      </p:sp>
      <p:sp>
        <p:nvSpPr>
          <p:cNvPr id="163" name="Google Shape;16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Bytes—8 bits. Examples: </a:t>
            </a:r>
            <a:r>
              <a:rPr b="1" lang="en"/>
              <a:t>AL, BL, CL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Word—16 bits. Examples: </a:t>
            </a:r>
            <a:r>
              <a:rPr b="1" lang="en"/>
              <a:t>AX, BX, CX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Double word—32 bits. Examples: </a:t>
            </a:r>
            <a:r>
              <a:rPr b="1" lang="en"/>
              <a:t>EAX, EBX, ECX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Quad word—64 bits. Not found in x86 </a:t>
            </a:r>
            <a:r>
              <a:rPr lang="en"/>
              <a:t>architectures</a:t>
            </a:r>
            <a:r>
              <a:rPr lang="en"/>
              <a:t> but instead combines two registers usually</a:t>
            </a:r>
            <a:r>
              <a:rPr b="1" lang="en"/>
              <a:t> EDX:EAX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Registers</a:t>
            </a:r>
            <a:endParaRPr/>
          </a:p>
        </p:txBody>
      </p:sp>
      <p:sp>
        <p:nvSpPr>
          <p:cNvPr id="169" name="Google Shape;169;p28"/>
          <p:cNvSpPr txBox="1"/>
          <p:nvPr>
            <p:ph idx="1" type="body"/>
          </p:nvPr>
        </p:nvSpPr>
        <p:spPr>
          <a:xfrm>
            <a:off x="311700" y="1152475"/>
            <a:ext cx="404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EAX</a:t>
            </a:r>
            <a:r>
              <a:rPr lang="en"/>
              <a:t> - Stores function return values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EBX</a:t>
            </a:r>
            <a:r>
              <a:rPr lang="en"/>
              <a:t> - Base pointer to the data section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ECX</a:t>
            </a:r>
            <a:r>
              <a:rPr lang="en"/>
              <a:t> - Counter for loop operations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EDX</a:t>
            </a:r>
            <a:r>
              <a:rPr lang="en"/>
              <a:t> - I/O pointer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EFLAGS </a:t>
            </a:r>
            <a:r>
              <a:rPr lang="en"/>
              <a:t>- holds single bit flags</a:t>
            </a:r>
            <a:endParaRPr/>
          </a:p>
        </p:txBody>
      </p:sp>
      <p:sp>
        <p:nvSpPr>
          <p:cNvPr id="170" name="Google Shape;170;p28"/>
          <p:cNvSpPr txBox="1"/>
          <p:nvPr>
            <p:ph idx="1" type="body"/>
          </p:nvPr>
        </p:nvSpPr>
        <p:spPr>
          <a:xfrm>
            <a:off x="4355700" y="1152475"/>
            <a:ext cx="4931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ESI</a:t>
            </a:r>
            <a:r>
              <a:rPr lang="en"/>
              <a:t> - Source pointer for string operations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EDI</a:t>
            </a:r>
            <a:r>
              <a:rPr lang="en"/>
              <a:t> - Destination pointer for string operations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ESP</a:t>
            </a:r>
            <a:r>
              <a:rPr lang="en"/>
              <a:t> - Stack pointer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EBP</a:t>
            </a:r>
            <a:r>
              <a:rPr lang="en"/>
              <a:t> - Stack frame base pointer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EIP</a:t>
            </a:r>
            <a:r>
              <a:rPr lang="en"/>
              <a:t> - Pointer to next instruction to</a:t>
            </a:r>
            <a:br>
              <a:rPr lang="en"/>
            </a:br>
            <a:r>
              <a:rPr lang="en"/>
              <a:t>execute (“instruction pointer”)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Evolution</a:t>
            </a:r>
            <a:r>
              <a:rPr lang="en"/>
              <a:t> of Register </a:t>
            </a:r>
            <a:endParaRPr/>
          </a:p>
        </p:txBody>
      </p:sp>
      <p:sp>
        <p:nvSpPr>
          <p:cNvPr id="176" name="Google Shape;176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29"/>
          <p:cNvPicPr preferRelativeResize="0"/>
          <p:nvPr/>
        </p:nvPicPr>
        <p:blipFill rotWithShape="1">
          <a:blip r:embed="rId3">
            <a:alphaModFix/>
          </a:blip>
          <a:srcRect b="4159" l="0" r="0" t="0"/>
          <a:stretch/>
        </p:blipFill>
        <p:spPr>
          <a:xfrm>
            <a:off x="698975" y="1225850"/>
            <a:ext cx="7343377" cy="315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x86 Instructions</a:t>
            </a:r>
            <a:endParaRPr/>
          </a:p>
        </p:txBody>
      </p:sp>
      <p:sp>
        <p:nvSpPr>
          <p:cNvPr id="183" name="Google Shape;183;p30"/>
          <p:cNvSpPr txBox="1"/>
          <p:nvPr>
            <p:ph idx="1" type="body"/>
          </p:nvPr>
        </p:nvSpPr>
        <p:spPr>
          <a:xfrm>
            <a:off x="311700" y="1152475"/>
            <a:ext cx="5074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mov eax, edx</a:t>
            </a:r>
            <a:r>
              <a:rPr lang="en"/>
              <a:t> : move contents of </a:t>
            </a:r>
            <a:r>
              <a:rPr b="1" lang="en"/>
              <a:t>edx</a:t>
            </a:r>
            <a:r>
              <a:rPr lang="en"/>
              <a:t> into </a:t>
            </a:r>
            <a:r>
              <a:rPr b="1" lang="en"/>
              <a:t>eax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mov eax, SIZE PTR [edx] </a:t>
            </a:r>
            <a:r>
              <a:rPr lang="en"/>
              <a:t>: move contents to which </a:t>
            </a:r>
            <a:r>
              <a:rPr b="1" lang="en"/>
              <a:t>edx</a:t>
            </a:r>
            <a:r>
              <a:rPr lang="en"/>
              <a:t> points into </a:t>
            </a:r>
            <a:r>
              <a:rPr b="1" lang="en"/>
              <a:t>eax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Similar to pointer dereference in C/C++</a:t>
            </a:r>
            <a:br>
              <a:rPr lang="en"/>
            </a:br>
            <a:r>
              <a:rPr b="1" lang="en"/>
              <a:t>eax = *edx  </a:t>
            </a:r>
            <a:r>
              <a:rPr lang="en"/>
              <a:t>[  ] -&gt; dereference address between the brackets</a:t>
            </a:r>
            <a:br>
              <a:rPr lang="en"/>
            </a:br>
            <a:r>
              <a:rPr lang="en"/>
              <a:t>	</a:t>
            </a:r>
            <a:r>
              <a:rPr lang="en">
                <a:solidFill>
                  <a:schemeClr val="dk2"/>
                </a:solidFill>
              </a:rPr>
              <a:t>L1</a:t>
            </a:r>
            <a:r>
              <a:rPr lang="en"/>
              <a:t> 	db "word", 0 </a:t>
            </a:r>
            <a:br>
              <a:rPr lang="en"/>
            </a:br>
            <a:r>
              <a:rPr lang="en"/>
              <a:t>	mov </a:t>
            </a:r>
            <a:r>
              <a:rPr b="1" lang="en"/>
              <a:t>al</a:t>
            </a:r>
            <a:r>
              <a:rPr lang="en"/>
              <a:t>, [</a:t>
            </a:r>
            <a:r>
              <a:rPr lang="en">
                <a:solidFill>
                  <a:schemeClr val="dk2"/>
                </a:solidFill>
              </a:rPr>
              <a:t>L1</a:t>
            </a:r>
            <a:r>
              <a:rPr lang="en"/>
              <a:t>]  - al holds “w”</a:t>
            </a:r>
            <a:endParaRPr/>
          </a:p>
          <a:p>
            <a:pPr indent="45720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mov </a:t>
            </a:r>
            <a:r>
              <a:rPr b="1" lang="en"/>
              <a:t>al</a:t>
            </a:r>
            <a:r>
              <a:rPr lang="en"/>
              <a:t>, </a:t>
            </a:r>
            <a:r>
              <a:rPr lang="en">
                <a:solidFill>
                  <a:schemeClr val="dk2"/>
                </a:solidFill>
              </a:rPr>
              <a:t>L1</a:t>
            </a:r>
            <a:r>
              <a:rPr lang="en"/>
              <a:t> -  al holds lower byte address L1 </a:t>
            </a:r>
            <a:br>
              <a:rPr lang="en"/>
            </a:br>
            <a:r>
              <a:rPr lang="en"/>
              <a:t>	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4650" y="508863"/>
            <a:ext cx="3442320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0"/>
          <p:cNvSpPr/>
          <p:nvPr/>
        </p:nvSpPr>
        <p:spPr>
          <a:xfrm>
            <a:off x="767350" y="3479650"/>
            <a:ext cx="4467300" cy="12765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30"/>
          <p:cNvSpPr txBox="1"/>
          <p:nvPr/>
        </p:nvSpPr>
        <p:spPr>
          <a:xfrm>
            <a:off x="5725550" y="4135900"/>
            <a:ext cx="2904900" cy="6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mov eax, DWORD PTR [a]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mov eax, DWORD PTR [eax]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7" name="Google Shape;187;p30"/>
          <p:cNvSpPr/>
          <p:nvPr/>
        </p:nvSpPr>
        <p:spPr>
          <a:xfrm flipH="1">
            <a:off x="6295300" y="4649375"/>
            <a:ext cx="372900" cy="281400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0"/>
          <p:cNvSpPr txBox="1"/>
          <p:nvPr/>
        </p:nvSpPr>
        <p:spPr>
          <a:xfrm>
            <a:off x="6621300" y="4568875"/>
            <a:ext cx="2058600" cy="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eax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now contains value of variable “b”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x86 Instructions continued</a:t>
            </a:r>
            <a:endParaRPr/>
          </a:p>
        </p:txBody>
      </p:sp>
      <p:sp>
        <p:nvSpPr>
          <p:cNvPr id="194" name="Google Shape;194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add eax, 0x5 </a:t>
            </a:r>
            <a:r>
              <a:rPr lang="en"/>
              <a:t>: stores value in eax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sub eax, 0x5 </a:t>
            </a:r>
            <a:r>
              <a:rPr lang="en"/>
              <a:t>: stores value in eax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mul eax, edx </a:t>
            </a:r>
            <a:r>
              <a:rPr lang="en"/>
              <a:t>: stores value in edx:eax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div eax, edx</a:t>
            </a:r>
            <a:r>
              <a:rPr lang="en"/>
              <a:t> : stores dividend in eax, remainder in edx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inc edx</a:t>
            </a:r>
            <a:r>
              <a:rPr lang="en"/>
              <a:t>: </a:t>
            </a:r>
            <a:r>
              <a:rPr lang="en"/>
              <a:t>increments</a:t>
            </a:r>
            <a:r>
              <a:rPr lang="en"/>
              <a:t> edx by 1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dec ecx</a:t>
            </a:r>
            <a:r>
              <a:rPr lang="en"/>
              <a:t>: decrements edx by 1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cmp eax, 0x10</a:t>
            </a:r>
            <a:r>
              <a:rPr lang="en"/>
              <a:t>: compare eax with 0x10, set flags</a:t>
            </a: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ctrTitle"/>
          </p:nvPr>
        </p:nvSpPr>
        <p:spPr>
          <a:xfrm>
            <a:off x="353950" y="7058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Reverse Engineering</a:t>
            </a:r>
            <a:endParaRPr/>
          </a:p>
        </p:txBody>
      </p:sp>
      <p:sp>
        <p:nvSpPr>
          <p:cNvPr id="67" name="Google Shape;67;p14"/>
          <p:cNvSpPr txBox="1"/>
          <p:nvPr>
            <p:ph idx="1" type="subTitle"/>
          </p:nvPr>
        </p:nvSpPr>
        <p:spPr>
          <a:xfrm>
            <a:off x="2401300" y="3541450"/>
            <a:ext cx="69435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Ricardo Alanis, Luke Castro, Eric Rogers, Henry Wang, Jennifer Ward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x86 Instructions continued</a:t>
            </a:r>
            <a:endParaRPr/>
          </a:p>
        </p:txBody>
      </p:sp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jmp loop</a:t>
            </a:r>
            <a:r>
              <a:rPr b="1" lang="en"/>
              <a:t> </a:t>
            </a:r>
            <a:r>
              <a:rPr lang="en"/>
              <a:t>: jump to the label “loop”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je loop</a:t>
            </a:r>
            <a:r>
              <a:rPr b="1" lang="en"/>
              <a:t> </a:t>
            </a:r>
            <a:r>
              <a:rPr lang="en"/>
              <a:t>: jump to “loop” if previous cmp’s two operands are equal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jne loop</a:t>
            </a:r>
            <a:r>
              <a:rPr b="1" lang="en"/>
              <a:t> </a:t>
            </a:r>
            <a:r>
              <a:rPr lang="en"/>
              <a:t>: </a:t>
            </a:r>
            <a:r>
              <a:rPr lang="en"/>
              <a:t>jump to “loop” if previous cmp’s two operands are not equal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jg loop</a:t>
            </a:r>
            <a:r>
              <a:rPr lang="en"/>
              <a:t> : </a:t>
            </a:r>
            <a:r>
              <a:rPr lang="en"/>
              <a:t>jump to “loop” if first operand is greater than second operand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jl loop</a:t>
            </a:r>
            <a:r>
              <a:rPr lang="en"/>
              <a:t>: </a:t>
            </a:r>
            <a:r>
              <a:rPr lang="en"/>
              <a:t>jump to “loop” if first operand is less than second operand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jge loop</a:t>
            </a:r>
            <a:r>
              <a:rPr lang="en"/>
              <a:t>: </a:t>
            </a:r>
            <a:r>
              <a:rPr lang="en"/>
              <a:t>jump to “loop” if first operand is greater than or equal second operand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jle loop</a:t>
            </a:r>
            <a:r>
              <a:rPr lang="en"/>
              <a:t>: </a:t>
            </a:r>
            <a:r>
              <a:rPr lang="en"/>
              <a:t>jump to “loop” if first operand is less than or equal second operand</a:t>
            </a: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x86 Instructions - lea (load effective address)</a:t>
            </a:r>
            <a:endParaRPr/>
          </a:p>
        </p:txBody>
      </p:sp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311700" y="1152475"/>
            <a:ext cx="318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Example: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lea eax, [ebx+8]: </a:t>
            </a:r>
            <a:r>
              <a:rPr lang="en"/>
              <a:t>loads effective address of [ebx+8] into eax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eax now equals 0x00403A48.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  <p:pic>
        <p:nvPicPr>
          <p:cNvPr id="207" name="Google Shape;20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1425" y="1382775"/>
            <a:ext cx="5520875" cy="201702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3"/>
          <p:cNvSpPr txBox="1"/>
          <p:nvPr/>
        </p:nvSpPr>
        <p:spPr>
          <a:xfrm>
            <a:off x="311700" y="3681050"/>
            <a:ext cx="6665700" cy="11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In contrast, the mov instruction </a:t>
            </a:r>
            <a:r>
              <a:rPr b="1"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mov eax, [ebx+8]</a:t>
            </a: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would result in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eax = 0012C140.</a:t>
            </a:r>
            <a:endParaRPr sz="1800">
              <a:solidFill>
                <a:schemeClr val="accent3"/>
              </a:solidFill>
              <a:highlight>
                <a:srgbClr val="FFFF00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cmp, jmp - In action </a:t>
            </a:r>
            <a:endParaRPr/>
          </a:p>
        </p:txBody>
      </p:sp>
      <p:sp>
        <p:nvSpPr>
          <p:cNvPr id="214" name="Google Shape;214;p34"/>
          <p:cNvSpPr txBox="1"/>
          <p:nvPr>
            <p:ph idx="1" type="body"/>
          </p:nvPr>
        </p:nvSpPr>
        <p:spPr>
          <a:xfrm>
            <a:off x="4719300" y="1272375"/>
            <a:ext cx="4113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eax will hold </a:t>
            </a:r>
            <a:r>
              <a:rPr b="1" lang="en" sz="1700"/>
              <a:t>sum</a:t>
            </a:r>
            <a:r>
              <a:rPr lang="en" sz="1700"/>
              <a:t>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ebx will hold </a:t>
            </a:r>
            <a:r>
              <a:rPr b="1" lang="en" sz="1700"/>
              <a:t>i </a:t>
            </a:r>
            <a:endParaRPr b="1" sz="17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600"/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Compare </a:t>
            </a:r>
            <a:r>
              <a:rPr b="1" lang="en" sz="1700"/>
              <a:t>i </a:t>
            </a:r>
            <a:r>
              <a:rPr lang="en" sz="1700"/>
              <a:t>with </a:t>
            </a:r>
            <a:r>
              <a:rPr b="1" lang="en" sz="1700"/>
              <a:t>10</a:t>
            </a:r>
            <a:r>
              <a:rPr lang="en" sz="1700"/>
              <a:t>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If </a:t>
            </a:r>
            <a:r>
              <a:rPr b="1" lang="en" sz="1700"/>
              <a:t>i </a:t>
            </a:r>
            <a:r>
              <a:rPr lang="en" sz="1700"/>
              <a:t>greater than jump to the loop_end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Else add i to sum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Increment i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Jump back to start of loop </a:t>
            </a:r>
            <a:endParaRPr sz="1700"/>
          </a:p>
        </p:txBody>
      </p:sp>
      <p:pic>
        <p:nvPicPr>
          <p:cNvPr id="215" name="Google Shape;215;p34"/>
          <p:cNvPicPr preferRelativeResize="0"/>
          <p:nvPr/>
        </p:nvPicPr>
        <p:blipFill rotWithShape="1">
          <a:blip r:embed="rId3">
            <a:alphaModFix/>
          </a:blip>
          <a:srcRect b="0" l="0" r="0" t="6985"/>
          <a:stretch/>
        </p:blipFill>
        <p:spPr>
          <a:xfrm>
            <a:off x="410175" y="1075675"/>
            <a:ext cx="3436524" cy="771775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16" name="Google Shape;21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725" y="2018475"/>
            <a:ext cx="3427426" cy="2670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35"/>
          <p:cNvPicPr preferRelativeResize="0"/>
          <p:nvPr/>
        </p:nvPicPr>
        <p:blipFill rotWithShape="1">
          <a:blip r:embed="rId3">
            <a:alphaModFix/>
          </a:blip>
          <a:srcRect b="8809" l="0" r="0" t="0"/>
          <a:stretch/>
        </p:blipFill>
        <p:spPr>
          <a:xfrm>
            <a:off x="45575" y="4085875"/>
            <a:ext cx="1025650" cy="935325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x86 Instructions continued</a:t>
            </a:r>
            <a:endParaRPr/>
          </a:p>
        </p:txBody>
      </p:sp>
      <p:sp>
        <p:nvSpPr>
          <p:cNvPr id="223" name="Google Shape;223;p35"/>
          <p:cNvSpPr txBox="1"/>
          <p:nvPr>
            <p:ph idx="1" type="body"/>
          </p:nvPr>
        </p:nvSpPr>
        <p:spPr>
          <a:xfrm>
            <a:off x="4638000" y="1251850"/>
            <a:ext cx="4506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pop </a:t>
            </a:r>
            <a:r>
              <a:rPr lang="en"/>
              <a:t>- “pops” DWORD off Stack onto a register. Increments the stack pointer, esp, by 4 bytes.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eax 0xF</a:t>
            </a:r>
            <a:r>
              <a:rPr lang="en"/>
              <a:t>FFFFFFF</a:t>
            </a:r>
            <a:r>
              <a:rPr lang="en"/>
              <a:t>		</a:t>
            </a:r>
            <a:r>
              <a:rPr b="1" lang="en"/>
              <a:t>pop</a:t>
            </a:r>
            <a:r>
              <a:rPr b="1" lang="en"/>
              <a:t> eax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eax 0x00000003		</a:t>
            </a:r>
            <a:endParaRPr/>
          </a:p>
        </p:txBody>
      </p:sp>
      <p:pic>
        <p:nvPicPr>
          <p:cNvPr id="224" name="Google Shape;22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300" y="3362906"/>
            <a:ext cx="1968099" cy="700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28339" y="3384950"/>
            <a:ext cx="1303136" cy="70092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5"/>
          <p:cNvSpPr txBox="1"/>
          <p:nvPr>
            <p:ph idx="1" type="body"/>
          </p:nvPr>
        </p:nvSpPr>
        <p:spPr>
          <a:xfrm>
            <a:off x="441375" y="1312450"/>
            <a:ext cx="4506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push </a:t>
            </a:r>
            <a:r>
              <a:rPr lang="en"/>
              <a:t>- “Pushes” DWORD onto Stack. decrements the stack pointer, esp, by 4 bytes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eax 0x00000003		</a:t>
            </a:r>
            <a:r>
              <a:rPr b="1" lang="en"/>
              <a:t>push eax 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7" name="Google Shape;227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63125" y="3325475"/>
            <a:ext cx="2148275" cy="73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87330" y="3344187"/>
            <a:ext cx="1329070" cy="73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x86 Instructions continued</a:t>
            </a:r>
            <a:endParaRPr/>
          </a:p>
        </p:txBody>
      </p:sp>
      <p:sp>
        <p:nvSpPr>
          <p:cNvPr id="234" name="Google Shape;234;p36"/>
          <p:cNvSpPr txBox="1"/>
          <p:nvPr>
            <p:ph idx="1" type="body"/>
          </p:nvPr>
        </p:nvSpPr>
        <p:spPr>
          <a:xfrm>
            <a:off x="2355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Calling/Conditional instructions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call 0x8004bc</a:t>
            </a:r>
            <a:r>
              <a:rPr lang="en"/>
              <a:t> : load address of next instruction onto stack, then jumps to the function at address 0x8004bc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ret</a:t>
            </a:r>
            <a:r>
              <a:rPr lang="en"/>
              <a:t> : restores next address of previous function (in EIP) and jumps to that value</a:t>
            </a: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push, pop, mov, add - In action  </a:t>
            </a:r>
            <a:endParaRPr/>
          </a:p>
        </p:txBody>
      </p:sp>
      <p:sp>
        <p:nvSpPr>
          <p:cNvPr id="240" name="Google Shape;240;p37"/>
          <p:cNvSpPr txBox="1"/>
          <p:nvPr>
            <p:ph idx="1" type="body"/>
          </p:nvPr>
        </p:nvSpPr>
        <p:spPr>
          <a:xfrm>
            <a:off x="6310075" y="1017725"/>
            <a:ext cx="2825400" cy="35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Push stack frame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Move current stack frame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Push “Hello world” onto stack for parameter to call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Call print function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A</a:t>
            </a:r>
            <a:r>
              <a:rPr lang="en" sz="1600"/>
              <a:t>dd 4 to stack pointer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Move 1234h into eax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Pop old stack frame pointer return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Return to next instruction</a:t>
            </a:r>
            <a:endParaRPr sz="1600"/>
          </a:p>
        </p:txBody>
      </p:sp>
      <p:pic>
        <p:nvPicPr>
          <p:cNvPr id="241" name="Google Shape;24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000" y="1349450"/>
            <a:ext cx="5966076" cy="265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8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Static Analysis </a:t>
            </a:r>
            <a:endParaRPr/>
          </a:p>
        </p:txBody>
      </p:sp>
      <p:pic>
        <p:nvPicPr>
          <p:cNvPr id="247" name="Google Shape;24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0351" y="157125"/>
            <a:ext cx="2039200" cy="175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5350" y="3283702"/>
            <a:ext cx="1559526" cy="1559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Static Analysis 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Analyzing the code and structure of a program without actually running the program.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5" name="Google Shape;25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975" y="2366125"/>
            <a:ext cx="2206576" cy="2206576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9"/>
          <p:cNvSpPr/>
          <p:nvPr/>
        </p:nvSpPr>
        <p:spPr>
          <a:xfrm>
            <a:off x="3459625" y="3238875"/>
            <a:ext cx="1181700" cy="689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7" name="Google Shape;257;p39"/>
          <p:cNvPicPr preferRelativeResize="0"/>
          <p:nvPr/>
        </p:nvPicPr>
        <p:blipFill rotWithShape="1">
          <a:blip r:embed="rId4">
            <a:alphaModFix/>
          </a:blip>
          <a:srcRect b="0" l="26073" r="0" t="0"/>
          <a:stretch/>
        </p:blipFill>
        <p:spPr>
          <a:xfrm>
            <a:off x="5621725" y="1991200"/>
            <a:ext cx="2059125" cy="295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you analyzing 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40"/>
          <p:cNvSpPr txBox="1"/>
          <p:nvPr>
            <p:ph idx="1" type="body"/>
          </p:nvPr>
        </p:nvSpPr>
        <p:spPr>
          <a:xfrm>
            <a:off x="243525" y="11600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paint.exe ? sketchy.exe ?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Integrity</a:t>
            </a:r>
            <a:r>
              <a:rPr lang="en"/>
              <a:t> - </a:t>
            </a:r>
            <a:r>
              <a:rPr lang="en"/>
              <a:t>make sure the program you download/run is the one the trusted source created.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Hash it ! Check it on </a:t>
            </a:r>
            <a:r>
              <a:rPr lang="en" u="sng">
                <a:solidFill>
                  <a:schemeClr val="hlink"/>
                </a:solidFill>
                <a:hlinkClick r:id="rId3"/>
              </a:rPr>
              <a:t>V</a:t>
            </a:r>
            <a:r>
              <a:rPr lang="en" u="sng">
                <a:solidFill>
                  <a:schemeClr val="hlink"/>
                </a:solidFill>
                <a:hlinkClick r:id="rId4"/>
              </a:rPr>
              <a:t>irusTotal</a:t>
            </a:r>
            <a:r>
              <a:rPr lang="en"/>
              <a:t>. Verify.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Tools to use: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shasum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md5</a:t>
            </a: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64" name="Google Shape;264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63875" y="3147428"/>
            <a:ext cx="6841176" cy="165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Strings </a:t>
            </a:r>
            <a:endParaRPr/>
          </a:p>
        </p:txBody>
      </p:sp>
      <p:sp>
        <p:nvSpPr>
          <p:cNvPr id="270" name="Google Shape;270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“Any word or phrase is a string just like this one”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Searching through the strings can be a simple way to get hints about the functionality of a program.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Strings can gives you: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URLS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PASSWORDS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Standard library calls 	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71" name="Google Shape;27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8775" y="2202625"/>
            <a:ext cx="3333024" cy="116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8775" y="3435200"/>
            <a:ext cx="4713451" cy="10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41"/>
          <p:cNvSpPr txBox="1"/>
          <p:nvPr/>
        </p:nvSpPr>
        <p:spPr>
          <a:xfrm>
            <a:off x="4454200" y="4703625"/>
            <a:ext cx="53934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7B7B7"/>
                </a:solidFill>
              </a:rPr>
              <a:t>*Diagrams from </a:t>
            </a:r>
            <a:r>
              <a:rPr lang="en" sz="1200">
                <a:solidFill>
                  <a:srgbClr val="B7B7B7"/>
                </a:solidFill>
              </a:rPr>
              <a:t>Practical</a:t>
            </a:r>
            <a:r>
              <a:rPr lang="en" sz="1200">
                <a:solidFill>
                  <a:srgbClr val="B7B7B7"/>
                </a:solidFill>
              </a:rPr>
              <a:t> Malware Analysis </a:t>
            </a:r>
            <a:endParaRPr sz="12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Reverse Engineering (of Software)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261875" y="1189825"/>
            <a:ext cx="8520600" cy="37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is it?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Taking stuff apart and learning how it works. Specifically, we are taking apart programs.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is it for?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Binary exploitation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Malware analysis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Other stuff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Binary exploitation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OG hacking. Way harder and cooler than web hacking.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But (mostly) kidding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word on “hacking”...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Learn the technology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Sprinkle in some ingenuity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Strings: Tools </a:t>
            </a:r>
            <a:endParaRPr/>
          </a:p>
        </p:txBody>
      </p:sp>
      <p:sp>
        <p:nvSpPr>
          <p:cNvPr id="279" name="Google Shape;279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GNU Strings: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ASCII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UNICODE: UTF-16LE, UTF-16BE, UTF-32LE, UTF-32BE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FLOSS: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More powerful String finder: Obfuscated Strings (</a:t>
            </a:r>
            <a:r>
              <a:rPr lang="en"/>
              <a:t>purposely</a:t>
            </a:r>
            <a:r>
              <a:rPr lang="en"/>
              <a:t> garbled strings) 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ASCII , UTF-16LE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Decompilers </a:t>
            </a:r>
            <a:endParaRPr/>
          </a:p>
        </p:txBody>
      </p:sp>
      <p:sp>
        <p:nvSpPr>
          <p:cNvPr id="285" name="Google Shape;285;p43"/>
          <p:cNvSpPr txBox="1"/>
          <p:nvPr>
            <p:ph idx="1" type="body"/>
          </p:nvPr>
        </p:nvSpPr>
        <p:spPr>
          <a:xfrm>
            <a:off x="311700" y="1152475"/>
            <a:ext cx="3627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Turning 01’s into readable Assembly Language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Useful for analyzing a program’s structure and procedures.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Tools used: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Ghidra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IDA Pro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Binary Ninja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Radare2 </a:t>
            </a:r>
            <a:endParaRPr/>
          </a:p>
        </p:txBody>
      </p:sp>
      <p:pic>
        <p:nvPicPr>
          <p:cNvPr id="286" name="Google Shape;28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1600" y="1100600"/>
            <a:ext cx="4940100" cy="294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4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 Analysis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Dynamic Analysis</a:t>
            </a:r>
            <a:endParaRPr/>
          </a:p>
        </p:txBody>
      </p:sp>
      <p:sp>
        <p:nvSpPr>
          <p:cNvPr id="297" name="Google Shape;297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analysis of a program while it is running, to observe its true functionality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This allows you to view the transfer of state within a program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Dynamic Analysis should be performed after static analysis has been completed (or it is too hard to complete).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</a:t>
            </a:r>
            <a:endParaRPr/>
          </a:p>
        </p:txBody>
      </p:sp>
      <p:sp>
        <p:nvSpPr>
          <p:cNvPr id="303" name="Google Shape;303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Linux: GDB, Immunity Debugger, strace, ltrace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Windows: OllyDBG, WinDBG, Dr. Memory, DynamoRIO</a:t>
            </a:r>
            <a:endParaRPr/>
          </a:p>
        </p:txBody>
      </p:sp>
      <p:pic>
        <p:nvPicPr>
          <p:cNvPr id="304" name="Google Shape;30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4300" y="745013"/>
            <a:ext cx="1905000" cy="119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GDB Walkthrough - GEF</a:t>
            </a:r>
            <a:endParaRPr/>
          </a:p>
        </p:txBody>
      </p:sp>
      <p:sp>
        <p:nvSpPr>
          <p:cNvPr id="310" name="Google Shape;310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Command line interface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Step through programs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View stack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Jump through memory addresses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GDB Cheat Sheet !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 Analysis Limitations</a:t>
            </a:r>
            <a:endParaRPr/>
          </a:p>
        </p:txBody>
      </p:sp>
      <p:sp>
        <p:nvSpPr>
          <p:cNvPr id="316" name="Google Shape;316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all functionalities may execute when a program is run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Command line arguments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Branches in code</a:t>
            </a:r>
            <a:endParaRPr/>
          </a:p>
        </p:txBody>
      </p:sp>
      <p:pic>
        <p:nvPicPr>
          <p:cNvPr id="317" name="Google Shape;31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2850" y="1569125"/>
            <a:ext cx="3321549" cy="283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 Analysis and Malware</a:t>
            </a:r>
            <a:endParaRPr/>
          </a:p>
        </p:txBody>
      </p:sp>
      <p:sp>
        <p:nvSpPr>
          <p:cNvPr id="323" name="Google Shape;323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 analysis techniques on malware can put your system and network at risk!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Virtual Machines and Sandboxes allow dynamic analysis on malware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Cuckoo Sandbox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Virtualbox/VMWare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24" name="Google Shape;324;p49"/>
          <p:cNvPicPr preferRelativeResize="0"/>
          <p:nvPr/>
        </p:nvPicPr>
        <p:blipFill rotWithShape="1">
          <a:blip r:embed="rId3">
            <a:alphaModFix/>
          </a:blip>
          <a:srcRect b="33149" l="26989" r="26984" t="33149"/>
          <a:stretch/>
        </p:blipFill>
        <p:spPr>
          <a:xfrm>
            <a:off x="6014750" y="2257375"/>
            <a:ext cx="1958101" cy="70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9400" y="3280025"/>
            <a:ext cx="2443449" cy="8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Dynamic Analysis	 on Malware</a:t>
            </a:r>
            <a:endParaRPr/>
          </a:p>
        </p:txBody>
      </p:sp>
      <p:sp>
        <p:nvSpPr>
          <p:cNvPr id="331" name="Google Shape;331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 Monitoring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Top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Virtual Networking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FakeNet-NG / INetSim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Network Traffic Logging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WireShark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NetCat</a:t>
            </a:r>
            <a:endParaRPr/>
          </a:p>
        </p:txBody>
      </p:sp>
      <p:pic>
        <p:nvPicPr>
          <p:cNvPr id="332" name="Google Shape;33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3300" y="3666350"/>
            <a:ext cx="507525" cy="50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Google Shape;333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0713" y="4257225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Google Shape;334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95100" y="1549375"/>
            <a:ext cx="4282574" cy="165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1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Buffer Overflow Exploitation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Example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1525" y="1152475"/>
            <a:ext cx="6907375" cy="323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Buffer Overflow - variable overflow</a:t>
            </a:r>
            <a:endParaRPr/>
          </a:p>
        </p:txBody>
      </p:sp>
      <p:sp>
        <p:nvSpPr>
          <p:cNvPr id="345" name="Google Shape;345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46" name="Google Shape;346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5" y="1152480"/>
            <a:ext cx="5701125" cy="367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Buffer Overflow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53"/>
          <p:cNvSpPr txBox="1"/>
          <p:nvPr>
            <p:ph idx="1" type="body"/>
          </p:nvPr>
        </p:nvSpPr>
        <p:spPr>
          <a:xfrm>
            <a:off x="311700" y="1152475"/>
            <a:ext cx="489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Putting more data into a buffer than there is space allocated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Changes program flow, sends stack pointer (SP) to another address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53" name="Google Shape;353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7450" y="436413"/>
            <a:ext cx="3485949" cy="4270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Buffer Overflow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54"/>
          <p:cNvSpPr txBox="1"/>
          <p:nvPr>
            <p:ph idx="1" type="body"/>
          </p:nvPr>
        </p:nvSpPr>
        <p:spPr>
          <a:xfrm>
            <a:off x="311700" y="1152475"/>
            <a:ext cx="489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Four possibilities, IP is sent: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a virtual address that isn’t mapped to a physical address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a protected address (kernel)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an address that has no executable instruction (NOP)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an address that contains an instruction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60" name="Google Shape;360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7450" y="436413"/>
            <a:ext cx="3485949" cy="4270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Buffer Overflow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55"/>
          <p:cNvSpPr txBox="1"/>
          <p:nvPr>
            <p:ph idx="1" type="body"/>
          </p:nvPr>
        </p:nvSpPr>
        <p:spPr>
          <a:xfrm>
            <a:off x="311700" y="1152475"/>
            <a:ext cx="489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67" name="Google Shape;367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7942700" cy="372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6"/>
          <p:cNvSpPr/>
          <p:nvPr/>
        </p:nvSpPr>
        <p:spPr>
          <a:xfrm>
            <a:off x="121950" y="1449450"/>
            <a:ext cx="4755600" cy="24276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3" name="Google Shape;37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5375" y="397337"/>
            <a:ext cx="2968925" cy="4348824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56"/>
          <p:cNvSpPr txBox="1"/>
          <p:nvPr/>
        </p:nvSpPr>
        <p:spPr>
          <a:xfrm>
            <a:off x="221700" y="1762525"/>
            <a:ext cx="4556100" cy="22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int</a:t>
            </a:r>
            <a:r>
              <a:rPr lang="en"/>
              <a:t> </a:t>
            </a:r>
            <a:r>
              <a:rPr lang="en">
                <a:solidFill>
                  <a:srgbClr val="38761D"/>
                </a:solidFill>
              </a:rPr>
              <a:t>copier</a:t>
            </a:r>
            <a:r>
              <a:rPr lang="en"/>
              <a:t> (</a:t>
            </a:r>
            <a:r>
              <a:rPr lang="en">
                <a:solidFill>
                  <a:srgbClr val="0000FF"/>
                </a:solidFill>
              </a:rPr>
              <a:t>char</a:t>
            </a:r>
            <a:r>
              <a:rPr lang="en"/>
              <a:t> *str)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>
                <a:solidFill>
                  <a:srgbClr val="0000FF"/>
                </a:solidFill>
              </a:rPr>
              <a:t>char</a:t>
            </a:r>
            <a:r>
              <a:rPr lang="en"/>
              <a:t> buffer[</a:t>
            </a:r>
            <a:r>
              <a:rPr lang="en">
                <a:solidFill>
                  <a:srgbClr val="9900FF"/>
                </a:solidFill>
              </a:rPr>
              <a:t>100</a:t>
            </a:r>
            <a:r>
              <a:rPr lang="en"/>
              <a:t>];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>
                <a:solidFill>
                  <a:srgbClr val="38761D"/>
                </a:solidFill>
              </a:rPr>
              <a:t>strcpy</a:t>
            </a:r>
            <a:r>
              <a:rPr lang="en"/>
              <a:t>(buffer, str);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>
                <a:solidFill>
                  <a:srgbClr val="38761D"/>
                </a:solidFill>
              </a:rPr>
              <a:t>printf</a:t>
            </a:r>
            <a:r>
              <a:rPr lang="en"/>
              <a:t>(“You entered </a:t>
            </a:r>
            <a:r>
              <a:rPr lang="en">
                <a:solidFill>
                  <a:srgbClr val="9900FF"/>
                </a:solidFill>
              </a:rPr>
              <a:t>\’%s\</a:t>
            </a:r>
            <a:r>
              <a:rPr lang="en"/>
              <a:t> at </a:t>
            </a:r>
            <a:r>
              <a:rPr lang="en">
                <a:solidFill>
                  <a:srgbClr val="9900FF"/>
                </a:solidFill>
              </a:rPr>
              <a:t>%p\n</a:t>
            </a:r>
            <a:r>
              <a:rPr lang="en"/>
              <a:t>”, buffer, buffer);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} // end function copier</a:t>
            </a:r>
            <a:endParaRPr/>
          </a:p>
        </p:txBody>
      </p:sp>
      <p:sp>
        <p:nvSpPr>
          <p:cNvPr id="375" name="Google Shape;375;p56"/>
          <p:cNvSpPr/>
          <p:nvPr/>
        </p:nvSpPr>
        <p:spPr>
          <a:xfrm>
            <a:off x="6644538" y="2350050"/>
            <a:ext cx="1230600" cy="310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56"/>
          <p:cNvSpPr txBox="1"/>
          <p:nvPr/>
        </p:nvSpPr>
        <p:spPr>
          <a:xfrm>
            <a:off x="6716688" y="2427600"/>
            <a:ext cx="1086300" cy="2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buffer[100]</a:t>
            </a:r>
            <a:endParaRPr/>
          </a:p>
        </p:txBody>
      </p:sp>
      <p:cxnSp>
        <p:nvCxnSpPr>
          <p:cNvPr id="377" name="Google Shape;377;p56"/>
          <p:cNvCxnSpPr/>
          <p:nvPr/>
        </p:nvCxnSpPr>
        <p:spPr>
          <a:xfrm flipH="1" rot="10800000">
            <a:off x="210625" y="2372200"/>
            <a:ext cx="498900" cy="11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8" name="Google Shape;378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Exploit Overview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7"/>
          <p:cNvSpPr/>
          <p:nvPr/>
        </p:nvSpPr>
        <p:spPr>
          <a:xfrm>
            <a:off x="121950" y="1449450"/>
            <a:ext cx="4755600" cy="24276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4" name="Google Shape;38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1249" y="209199"/>
            <a:ext cx="3097349" cy="453695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85" name="Google Shape;385;p57"/>
          <p:cNvSpPr txBox="1"/>
          <p:nvPr/>
        </p:nvSpPr>
        <p:spPr>
          <a:xfrm>
            <a:off x="221700" y="1762525"/>
            <a:ext cx="4556100" cy="22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int</a:t>
            </a:r>
            <a:r>
              <a:rPr lang="en"/>
              <a:t> </a:t>
            </a:r>
            <a:r>
              <a:rPr lang="en">
                <a:solidFill>
                  <a:srgbClr val="38761D"/>
                </a:solidFill>
              </a:rPr>
              <a:t>copier</a:t>
            </a:r>
            <a:r>
              <a:rPr lang="en"/>
              <a:t> (</a:t>
            </a:r>
            <a:r>
              <a:rPr lang="en">
                <a:solidFill>
                  <a:srgbClr val="0000FF"/>
                </a:solidFill>
              </a:rPr>
              <a:t>char</a:t>
            </a:r>
            <a:r>
              <a:rPr lang="en"/>
              <a:t> *str)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>
                <a:solidFill>
                  <a:srgbClr val="0000FF"/>
                </a:solidFill>
              </a:rPr>
              <a:t>char</a:t>
            </a:r>
            <a:r>
              <a:rPr lang="en"/>
              <a:t> buffer[</a:t>
            </a:r>
            <a:r>
              <a:rPr lang="en">
                <a:solidFill>
                  <a:srgbClr val="9900FF"/>
                </a:solidFill>
              </a:rPr>
              <a:t>100</a:t>
            </a:r>
            <a:r>
              <a:rPr lang="en"/>
              <a:t>];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>
                <a:solidFill>
                  <a:srgbClr val="38761D"/>
                </a:solidFill>
              </a:rPr>
              <a:t>strcpy</a:t>
            </a:r>
            <a:r>
              <a:rPr lang="en"/>
              <a:t>(buffer, str);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>
                <a:solidFill>
                  <a:srgbClr val="38761D"/>
                </a:solidFill>
              </a:rPr>
              <a:t>printf</a:t>
            </a:r>
            <a:r>
              <a:rPr lang="en"/>
              <a:t>(“You entered </a:t>
            </a:r>
            <a:r>
              <a:rPr lang="en">
                <a:solidFill>
                  <a:srgbClr val="9900FF"/>
                </a:solidFill>
              </a:rPr>
              <a:t>\’%s\</a:t>
            </a:r>
            <a:r>
              <a:rPr lang="en"/>
              <a:t> at </a:t>
            </a:r>
            <a:r>
              <a:rPr lang="en">
                <a:solidFill>
                  <a:srgbClr val="9900FF"/>
                </a:solidFill>
              </a:rPr>
              <a:t>%p\n</a:t>
            </a:r>
            <a:r>
              <a:rPr lang="en"/>
              <a:t>”, buffer, buffer);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} // end function copier</a:t>
            </a:r>
            <a:endParaRPr/>
          </a:p>
        </p:txBody>
      </p:sp>
      <p:sp>
        <p:nvSpPr>
          <p:cNvPr id="386" name="Google Shape;386;p57"/>
          <p:cNvSpPr/>
          <p:nvPr/>
        </p:nvSpPr>
        <p:spPr>
          <a:xfrm>
            <a:off x="6362875" y="2239200"/>
            <a:ext cx="1585200" cy="4212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57"/>
          <p:cNvSpPr txBox="1"/>
          <p:nvPr/>
        </p:nvSpPr>
        <p:spPr>
          <a:xfrm>
            <a:off x="5860821" y="1679400"/>
            <a:ext cx="2638200" cy="15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NOP sled: 909090909090909090909090909090909090909090909090909090909090909090909090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&lt;shellcode&gt;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padding: </a:t>
            </a:r>
            <a:r>
              <a:rPr lang="en">
                <a:solidFill>
                  <a:srgbClr val="FF0000"/>
                </a:solidFill>
              </a:rPr>
              <a:t>aaaaaaaaaaaaaaaaa</a:t>
            </a:r>
            <a:endParaRPr>
              <a:solidFill>
                <a:srgbClr val="FF0000"/>
              </a:solidFill>
            </a:endParaRPr>
          </a:p>
        </p:txBody>
      </p:sp>
      <p:cxnSp>
        <p:nvCxnSpPr>
          <p:cNvPr id="388" name="Google Shape;388;p57"/>
          <p:cNvCxnSpPr/>
          <p:nvPr/>
        </p:nvCxnSpPr>
        <p:spPr>
          <a:xfrm flipH="1" rot="10800000">
            <a:off x="221700" y="2804525"/>
            <a:ext cx="510000" cy="111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89" name="Google Shape;389;p57"/>
          <p:cNvSpPr/>
          <p:nvPr/>
        </p:nvSpPr>
        <p:spPr>
          <a:xfrm>
            <a:off x="5674375" y="3347575"/>
            <a:ext cx="3011100" cy="310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57"/>
          <p:cNvSpPr/>
          <p:nvPr/>
        </p:nvSpPr>
        <p:spPr>
          <a:xfrm>
            <a:off x="5674375" y="3658075"/>
            <a:ext cx="3011100" cy="3105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57"/>
          <p:cNvSpPr txBox="1"/>
          <p:nvPr/>
        </p:nvSpPr>
        <p:spPr>
          <a:xfrm>
            <a:off x="6518050" y="3364300"/>
            <a:ext cx="1108500" cy="2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aaaaaaaaa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392" name="Google Shape;392;p57"/>
          <p:cNvSpPr txBox="1"/>
          <p:nvPr/>
        </p:nvSpPr>
        <p:spPr>
          <a:xfrm>
            <a:off x="6564625" y="3702325"/>
            <a:ext cx="12306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57"/>
          <p:cNvSpPr txBox="1"/>
          <p:nvPr/>
        </p:nvSpPr>
        <p:spPr>
          <a:xfrm>
            <a:off x="5674375" y="3680275"/>
            <a:ext cx="30111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&lt;return address into NOP sled&gt;</a:t>
            </a:r>
            <a:endParaRPr/>
          </a:p>
        </p:txBody>
      </p:sp>
      <p:sp>
        <p:nvSpPr>
          <p:cNvPr id="394" name="Google Shape;394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Exploit Overview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8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“Advanced” Topics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Attacks</a:t>
            </a:r>
            <a:endParaRPr/>
          </a:p>
        </p:txBody>
      </p:sp>
      <p:sp>
        <p:nvSpPr>
          <p:cNvPr id="405" name="Google Shape;405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attack we saw earlier is outdated.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Some other attacks you may want to google on your own time: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Printf arbitrary read/write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Heap overflow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leakage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Stuff To Google</a:t>
            </a:r>
            <a:endParaRPr/>
          </a:p>
        </p:txBody>
      </p:sp>
      <p:sp>
        <p:nvSpPr>
          <p:cNvPr id="411" name="Google Shape;411;p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Protections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Non-executable Stack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Address Space Layout Randomization (ASLR)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Stack Canaries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...And Circumventing Those Protections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NOP-sledding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leakage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Return-to-libc attack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ROP chaining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Takeaway</a:t>
            </a:r>
            <a:endParaRPr/>
          </a:p>
        </p:txBody>
      </p:sp>
      <p:sp>
        <p:nvSpPr>
          <p:cNvPr id="417" name="Google Shape;417;p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 stack overflow attack is just one (classic) example of exploiting program logic to do cool stuff.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Hacking is about learning the rules and coming up with a neat way to do unexpected things within those rules.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example we showed today is just that: </a:t>
            </a:r>
            <a:r>
              <a:rPr b="1" lang="en"/>
              <a:t>one </a:t>
            </a:r>
            <a:r>
              <a:rPr lang="en"/>
              <a:t>example. Exploitation of logic flaws can take countless forms.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Get familiar with how stuff works and you’ll be ready to start hacking!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Basics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62"/>
          <p:cNvSpPr/>
          <p:nvPr/>
        </p:nvSpPr>
        <p:spPr>
          <a:xfrm>
            <a:off x="7743150" y="1683750"/>
            <a:ext cx="311400" cy="560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62"/>
          <p:cNvSpPr/>
          <p:nvPr/>
        </p:nvSpPr>
        <p:spPr>
          <a:xfrm>
            <a:off x="7777750" y="1649100"/>
            <a:ext cx="242200" cy="6300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FFFFFF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FFFFFF"/>
                </a:solidFill>
                <a:latin typeface="Arial"/>
              </a:rPr>
              <a:t>9</a:t>
            </a:r>
          </a:p>
        </p:txBody>
      </p:sp>
      <p:pic>
        <p:nvPicPr>
          <p:cNvPr id="424" name="Google Shape;424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37375"/>
            <a:ext cx="9143999" cy="528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Program?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304875"/>
            <a:ext cx="8520600" cy="12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</a:t>
            </a:r>
            <a:r>
              <a:rPr i="1" lang="en"/>
              <a:t>program</a:t>
            </a:r>
            <a:r>
              <a:rPr lang="en"/>
              <a:t> is a collection of instructions that performs a specific task when executed by a computer. 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At the lowest level, programs are a series of binary bits, 0 and 1.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8"/>
          <p:cNvSpPr/>
          <p:nvPr/>
        </p:nvSpPr>
        <p:spPr>
          <a:xfrm>
            <a:off x="311700" y="3124925"/>
            <a:ext cx="1868400" cy="69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C++ / Java Program</a:t>
            </a:r>
            <a:endParaRPr/>
          </a:p>
        </p:txBody>
      </p:sp>
      <p:sp>
        <p:nvSpPr>
          <p:cNvPr id="93" name="Google Shape;93;p18"/>
          <p:cNvSpPr/>
          <p:nvPr/>
        </p:nvSpPr>
        <p:spPr>
          <a:xfrm>
            <a:off x="3637800" y="3124925"/>
            <a:ext cx="1868400" cy="69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Assembly Code (x86)</a:t>
            </a:r>
            <a:endParaRPr/>
          </a:p>
        </p:txBody>
      </p:sp>
      <p:sp>
        <p:nvSpPr>
          <p:cNvPr id="94" name="Google Shape;94;p18"/>
          <p:cNvSpPr/>
          <p:nvPr/>
        </p:nvSpPr>
        <p:spPr>
          <a:xfrm>
            <a:off x="6963900" y="3124925"/>
            <a:ext cx="1868400" cy="693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Code (Binary)</a:t>
            </a:r>
            <a:endParaRPr/>
          </a:p>
        </p:txBody>
      </p:sp>
      <p:cxnSp>
        <p:nvCxnSpPr>
          <p:cNvPr id="95" name="Google Shape;95;p18"/>
          <p:cNvCxnSpPr>
            <a:stCxn id="92" idx="3"/>
            <a:endCxn id="93" idx="1"/>
          </p:cNvCxnSpPr>
          <p:nvPr/>
        </p:nvCxnSpPr>
        <p:spPr>
          <a:xfrm>
            <a:off x="2180100" y="3471725"/>
            <a:ext cx="14577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6" name="Google Shape;96;p18"/>
          <p:cNvCxnSpPr/>
          <p:nvPr/>
        </p:nvCxnSpPr>
        <p:spPr>
          <a:xfrm>
            <a:off x="5506200" y="3471725"/>
            <a:ext cx="14577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7" name="Google Shape;97;p18"/>
          <p:cNvSpPr txBox="1"/>
          <p:nvPr/>
        </p:nvSpPr>
        <p:spPr>
          <a:xfrm>
            <a:off x="2307450" y="3089525"/>
            <a:ext cx="1203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Compilation</a:t>
            </a:r>
            <a:endParaRPr/>
          </a:p>
        </p:txBody>
      </p:sp>
      <p:sp>
        <p:nvSpPr>
          <p:cNvPr id="98" name="Google Shape;98;p18"/>
          <p:cNvSpPr txBox="1"/>
          <p:nvPr/>
        </p:nvSpPr>
        <p:spPr>
          <a:xfrm>
            <a:off x="5633550" y="3124925"/>
            <a:ext cx="1203000" cy="3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Translation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Numbering Systems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Base 10 (Decimal)</a:t>
            </a:r>
            <a:r>
              <a:rPr lang="en"/>
              <a:t> - The representation of numbers we are most familiar with.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Each digit (0-9) is a product of a power of 10, for example:</a:t>
            </a:r>
            <a:endParaRPr b="1"/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>
                <a:solidFill>
                  <a:srgbClr val="9900FF"/>
                </a:solidFill>
              </a:rPr>
              <a:t>6</a:t>
            </a:r>
            <a:r>
              <a:rPr lang="en">
                <a:solidFill>
                  <a:srgbClr val="0000FF"/>
                </a:solidFill>
              </a:rPr>
              <a:t>1</a:t>
            </a:r>
            <a:r>
              <a:rPr lang="en">
                <a:solidFill>
                  <a:srgbClr val="38761D"/>
                </a:solidFill>
              </a:rPr>
              <a:t>9</a:t>
            </a:r>
            <a:r>
              <a:rPr lang="en">
                <a:solidFill>
                  <a:srgbClr val="FF0000"/>
                </a:solidFill>
              </a:rPr>
              <a:t>7</a:t>
            </a:r>
            <a:r>
              <a:rPr lang="en"/>
              <a:t> = </a:t>
            </a:r>
            <a:r>
              <a:rPr lang="en">
                <a:solidFill>
                  <a:srgbClr val="FF0000"/>
                </a:solidFill>
              </a:rPr>
              <a:t>7 x 10</a:t>
            </a:r>
            <a:r>
              <a:rPr baseline="30000" lang="en">
                <a:solidFill>
                  <a:srgbClr val="FF0000"/>
                </a:solidFill>
              </a:rPr>
              <a:t>0 </a:t>
            </a:r>
            <a:r>
              <a:rPr lang="en"/>
              <a:t>+ </a:t>
            </a:r>
            <a:r>
              <a:rPr lang="en">
                <a:solidFill>
                  <a:srgbClr val="38761D"/>
                </a:solidFill>
              </a:rPr>
              <a:t>9 x 10</a:t>
            </a:r>
            <a:r>
              <a:rPr baseline="30000" lang="en">
                <a:solidFill>
                  <a:srgbClr val="38761D"/>
                </a:solidFill>
              </a:rPr>
              <a:t>1 </a:t>
            </a:r>
            <a:r>
              <a:rPr baseline="30000" lang="en"/>
              <a:t> </a:t>
            </a:r>
            <a:r>
              <a:rPr lang="en"/>
              <a:t>+ </a:t>
            </a:r>
            <a:r>
              <a:rPr lang="en">
                <a:solidFill>
                  <a:srgbClr val="0000FF"/>
                </a:solidFill>
              </a:rPr>
              <a:t>1 x 10</a:t>
            </a:r>
            <a:r>
              <a:rPr baseline="30000" lang="en">
                <a:solidFill>
                  <a:srgbClr val="0000FF"/>
                </a:solidFill>
              </a:rPr>
              <a:t>2</a:t>
            </a:r>
            <a:r>
              <a:rPr baseline="30000" lang="en"/>
              <a:t> </a:t>
            </a:r>
            <a:r>
              <a:rPr lang="en"/>
              <a:t>+ </a:t>
            </a:r>
            <a:r>
              <a:rPr lang="en">
                <a:solidFill>
                  <a:srgbClr val="9900FF"/>
                </a:solidFill>
              </a:rPr>
              <a:t>6 x 10</a:t>
            </a:r>
            <a:r>
              <a:rPr baseline="30000" lang="en">
                <a:solidFill>
                  <a:srgbClr val="9900FF"/>
                </a:solidFill>
              </a:rPr>
              <a:t>3</a:t>
            </a:r>
            <a:r>
              <a:rPr baseline="30000" lang="en">
                <a:solidFill>
                  <a:srgbClr val="FF00FF"/>
                </a:solidFill>
              </a:rPr>
              <a:t> </a:t>
            </a:r>
            <a:r>
              <a:rPr lang="en"/>
              <a:t>= </a:t>
            </a:r>
            <a:r>
              <a:rPr lang="en">
                <a:solidFill>
                  <a:srgbClr val="FF0000"/>
                </a:solidFill>
              </a:rPr>
              <a:t>7 x 1</a:t>
            </a:r>
            <a:r>
              <a:rPr lang="en"/>
              <a:t> + </a:t>
            </a:r>
            <a:r>
              <a:rPr lang="en">
                <a:solidFill>
                  <a:srgbClr val="38761D"/>
                </a:solidFill>
              </a:rPr>
              <a:t>9 x 10</a:t>
            </a:r>
            <a:r>
              <a:rPr lang="en"/>
              <a:t> + </a:t>
            </a:r>
            <a:r>
              <a:rPr lang="en">
                <a:solidFill>
                  <a:srgbClr val="0000FF"/>
                </a:solidFill>
              </a:rPr>
              <a:t>1 x 100</a:t>
            </a:r>
            <a:r>
              <a:rPr lang="en"/>
              <a:t> + </a:t>
            </a:r>
            <a:r>
              <a:rPr lang="en">
                <a:solidFill>
                  <a:srgbClr val="9900FF"/>
                </a:solidFill>
              </a:rPr>
              <a:t>6 x 1000</a:t>
            </a:r>
            <a:r>
              <a:rPr lang="en"/>
              <a:t> = </a:t>
            </a:r>
            <a:r>
              <a:rPr b="1" lang="en"/>
              <a:t>6197</a:t>
            </a:r>
            <a:endParaRPr b="1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Base 2 (Binary)</a:t>
            </a:r>
            <a:r>
              <a:rPr lang="en"/>
              <a:t> - The representation of numbers processed by computers.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Each digit (0 and 1) is a product of a power of 2, for example:</a:t>
            </a:r>
            <a:endParaRPr/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>
                <a:solidFill>
                  <a:srgbClr val="9900FF"/>
                </a:solidFill>
              </a:rPr>
              <a:t>1</a:t>
            </a:r>
            <a:r>
              <a:rPr lang="en">
                <a:solidFill>
                  <a:srgbClr val="0000FF"/>
                </a:solidFill>
              </a:rPr>
              <a:t>0</a:t>
            </a:r>
            <a:r>
              <a:rPr lang="en">
                <a:solidFill>
                  <a:srgbClr val="38761D"/>
                </a:solidFill>
              </a:rPr>
              <a:t>1</a:t>
            </a:r>
            <a:r>
              <a:rPr lang="en">
                <a:solidFill>
                  <a:srgbClr val="FF0000"/>
                </a:solidFill>
              </a:rPr>
              <a:t>1</a:t>
            </a:r>
            <a:r>
              <a:rPr lang="en"/>
              <a:t> =</a:t>
            </a:r>
            <a:r>
              <a:rPr lang="en">
                <a:solidFill>
                  <a:schemeClr val="dk2"/>
                </a:solidFill>
              </a:rPr>
              <a:t> </a:t>
            </a:r>
            <a:r>
              <a:rPr lang="en">
                <a:solidFill>
                  <a:srgbClr val="FF0000"/>
                </a:solidFill>
              </a:rPr>
              <a:t>1 x 2</a:t>
            </a:r>
            <a:r>
              <a:rPr baseline="30000" lang="en">
                <a:solidFill>
                  <a:srgbClr val="FF0000"/>
                </a:solidFill>
              </a:rPr>
              <a:t>0</a:t>
            </a:r>
            <a:r>
              <a:rPr baseline="30000" lang="en">
                <a:solidFill>
                  <a:schemeClr val="dk2"/>
                </a:solidFill>
              </a:rPr>
              <a:t> </a:t>
            </a:r>
            <a:r>
              <a:rPr lang="en"/>
              <a:t>+ </a:t>
            </a:r>
            <a:r>
              <a:rPr lang="en">
                <a:solidFill>
                  <a:srgbClr val="38761D"/>
                </a:solidFill>
              </a:rPr>
              <a:t>1 x 2</a:t>
            </a:r>
            <a:r>
              <a:rPr baseline="30000" lang="en">
                <a:solidFill>
                  <a:srgbClr val="38761D"/>
                </a:solidFill>
              </a:rPr>
              <a:t>1</a:t>
            </a:r>
            <a:r>
              <a:rPr baseline="30000" lang="en"/>
              <a:t> </a:t>
            </a:r>
            <a:r>
              <a:rPr lang="en"/>
              <a:t>+ </a:t>
            </a:r>
            <a:r>
              <a:rPr lang="en">
                <a:solidFill>
                  <a:srgbClr val="0000FF"/>
                </a:solidFill>
              </a:rPr>
              <a:t>0 x 2</a:t>
            </a:r>
            <a:r>
              <a:rPr baseline="30000" lang="en">
                <a:solidFill>
                  <a:srgbClr val="0000FF"/>
                </a:solidFill>
              </a:rPr>
              <a:t>2 </a:t>
            </a:r>
            <a:r>
              <a:rPr lang="en"/>
              <a:t>+</a:t>
            </a:r>
            <a:r>
              <a:rPr baseline="30000" lang="en"/>
              <a:t> </a:t>
            </a:r>
            <a:r>
              <a:rPr lang="en">
                <a:solidFill>
                  <a:srgbClr val="9900FF"/>
                </a:solidFill>
              </a:rPr>
              <a:t>1 x 2</a:t>
            </a:r>
            <a:r>
              <a:rPr baseline="30000" lang="en">
                <a:solidFill>
                  <a:srgbClr val="9900FF"/>
                </a:solidFill>
              </a:rPr>
              <a:t>3</a:t>
            </a:r>
            <a:r>
              <a:rPr baseline="30000" lang="en"/>
              <a:t> </a:t>
            </a:r>
            <a:r>
              <a:rPr lang="en"/>
              <a:t>= </a:t>
            </a:r>
            <a:r>
              <a:rPr lang="en">
                <a:solidFill>
                  <a:srgbClr val="FF0000"/>
                </a:solidFill>
              </a:rPr>
              <a:t>1 x 1</a:t>
            </a:r>
            <a:r>
              <a:rPr lang="en"/>
              <a:t> + </a:t>
            </a:r>
            <a:r>
              <a:rPr lang="en">
                <a:solidFill>
                  <a:srgbClr val="38761D"/>
                </a:solidFill>
              </a:rPr>
              <a:t>1 x 2</a:t>
            </a:r>
            <a:r>
              <a:rPr lang="en"/>
              <a:t> + </a:t>
            </a:r>
            <a:r>
              <a:rPr lang="en">
                <a:solidFill>
                  <a:srgbClr val="0000FF"/>
                </a:solidFill>
              </a:rPr>
              <a:t>0 x 4</a:t>
            </a:r>
            <a:r>
              <a:rPr lang="en"/>
              <a:t> + </a:t>
            </a:r>
            <a:r>
              <a:rPr lang="en">
                <a:solidFill>
                  <a:srgbClr val="9900FF"/>
                </a:solidFill>
              </a:rPr>
              <a:t>1 x 8</a:t>
            </a:r>
            <a:r>
              <a:rPr lang="en"/>
              <a:t> = </a:t>
            </a:r>
            <a:r>
              <a:rPr b="1" lang="en"/>
              <a:t>11</a:t>
            </a:r>
            <a:endParaRPr b="1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Base 16 (Hexadecimal) </a:t>
            </a:r>
            <a:r>
              <a:rPr lang="en"/>
              <a:t>- The representation of numbers used by programmers to represent long binary numbers concisely. 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Contains 0 - 9 and A - F as digits where each is a product of a power of 16. For example:</a:t>
            </a:r>
            <a:endParaRPr/>
          </a:p>
          <a:p>
            <a: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</a:pPr>
            <a:r>
              <a:rPr lang="en">
                <a:solidFill>
                  <a:srgbClr val="666666"/>
                </a:solidFill>
              </a:rPr>
              <a:t>0x</a:t>
            </a:r>
            <a:r>
              <a:rPr lang="en">
                <a:solidFill>
                  <a:srgbClr val="38761D"/>
                </a:solidFill>
              </a:rPr>
              <a:t>C</a:t>
            </a:r>
            <a:r>
              <a:rPr lang="en">
                <a:solidFill>
                  <a:srgbClr val="FF0000"/>
                </a:solidFill>
              </a:rPr>
              <a:t>5</a:t>
            </a:r>
            <a:r>
              <a:rPr lang="en"/>
              <a:t> = </a:t>
            </a:r>
            <a:r>
              <a:rPr lang="en">
                <a:solidFill>
                  <a:srgbClr val="FF0000"/>
                </a:solidFill>
              </a:rPr>
              <a:t>5 x 16</a:t>
            </a:r>
            <a:r>
              <a:rPr baseline="30000" lang="en">
                <a:solidFill>
                  <a:srgbClr val="FF0000"/>
                </a:solidFill>
              </a:rPr>
              <a:t>0</a:t>
            </a:r>
            <a:r>
              <a:rPr lang="en"/>
              <a:t> + </a:t>
            </a:r>
            <a:r>
              <a:rPr lang="en">
                <a:solidFill>
                  <a:srgbClr val="38761D"/>
                </a:solidFill>
              </a:rPr>
              <a:t>12 x 16</a:t>
            </a:r>
            <a:r>
              <a:rPr baseline="30000" lang="en">
                <a:solidFill>
                  <a:srgbClr val="38761D"/>
                </a:solidFill>
              </a:rPr>
              <a:t>1</a:t>
            </a:r>
            <a:r>
              <a:rPr lang="en"/>
              <a:t> = </a:t>
            </a:r>
            <a:r>
              <a:rPr lang="en">
                <a:solidFill>
                  <a:srgbClr val="FF0000"/>
                </a:solidFill>
              </a:rPr>
              <a:t>5</a:t>
            </a:r>
            <a:r>
              <a:rPr lang="en"/>
              <a:t> + </a:t>
            </a:r>
            <a:r>
              <a:rPr lang="en">
                <a:solidFill>
                  <a:srgbClr val="38761D"/>
                </a:solidFill>
              </a:rPr>
              <a:t>192</a:t>
            </a:r>
            <a:r>
              <a:rPr lang="en"/>
              <a:t> = </a:t>
            </a:r>
            <a:r>
              <a:rPr b="1" lang="en"/>
              <a:t>197</a:t>
            </a:r>
            <a:endParaRPr b="1"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Note: Many times hexadecimal numbers are preceded by “0x” to denote their base.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Bits, Bytes, and Words</a:t>
            </a:r>
            <a:endParaRPr/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152475"/>
            <a:ext cx="8520600" cy="37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 </a:t>
            </a:r>
            <a:r>
              <a:rPr b="1" lang="en"/>
              <a:t>bit</a:t>
            </a:r>
            <a:r>
              <a:rPr lang="en"/>
              <a:t> is a single binary digit, 0 or 1.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 </a:t>
            </a:r>
            <a:r>
              <a:rPr b="1" lang="en"/>
              <a:t>byte</a:t>
            </a:r>
            <a:r>
              <a:rPr lang="en"/>
              <a:t> is a group of eight bits. </a:t>
            </a:r>
            <a:endParaRPr/>
          </a:p>
          <a:p>
            <a:pPr indent="-342900" lvl="0" marL="9144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example, 00110101 = 0x35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 </a:t>
            </a:r>
            <a:r>
              <a:rPr b="1" lang="en"/>
              <a:t>word </a:t>
            </a:r>
            <a:r>
              <a:rPr lang="en"/>
              <a:t>is a group of 2 bytes, or 16 bits. </a:t>
            </a:r>
            <a:endParaRPr/>
          </a:p>
          <a:p>
            <a:pPr indent="-342900" lvl="0" marL="9144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example, 0110100110101101 = 0x69AD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 A </a:t>
            </a:r>
            <a:r>
              <a:rPr b="1" lang="en"/>
              <a:t>dword, </a:t>
            </a:r>
            <a:r>
              <a:rPr lang="en"/>
              <a:t>commonly used in assembly code, is just two words.</a:t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4425" y="1519475"/>
            <a:ext cx="4004700" cy="200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CPU Memory Layout </a:t>
            </a:r>
            <a:endParaRPr/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311700" y="1000075"/>
            <a:ext cx="4209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Registers</a:t>
            </a:r>
            <a:r>
              <a:rPr lang="en"/>
              <a:t> are the smallest data holding elements built into the processor (CPU)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Registers hold the instructions or operands that are </a:t>
            </a:r>
            <a:r>
              <a:rPr b="1" lang="en"/>
              <a:t>currently being accessed</a:t>
            </a:r>
            <a:r>
              <a:rPr lang="en"/>
              <a:t> by the CPU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Primary memory (RAM)</a:t>
            </a:r>
            <a:r>
              <a:rPr lang="en"/>
              <a:t> </a:t>
            </a:r>
            <a:r>
              <a:rPr lang="en"/>
              <a:t>are data holding elements, located outside of the CPU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RAM holds the data that the CPU </a:t>
            </a:r>
            <a:r>
              <a:rPr b="1" lang="en"/>
              <a:t>will require for processing</a:t>
            </a:r>
            <a:endParaRPr b="1"/>
          </a:p>
        </p:txBody>
      </p:sp>
      <p:pic>
        <p:nvPicPr>
          <p:cNvPr id="118" name="Google Shape;118;p21"/>
          <p:cNvPicPr preferRelativeResize="0"/>
          <p:nvPr/>
        </p:nvPicPr>
        <p:blipFill rotWithShape="1">
          <a:blip r:embed="rId3">
            <a:alphaModFix/>
          </a:blip>
          <a:srcRect b="31379" l="4267" r="7197" t="0"/>
          <a:stretch/>
        </p:blipFill>
        <p:spPr>
          <a:xfrm>
            <a:off x="4572000" y="392650"/>
            <a:ext cx="4209026" cy="422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/>
          <p:nvPr/>
        </p:nvSpPr>
        <p:spPr>
          <a:xfrm>
            <a:off x="6769375" y="1375150"/>
            <a:ext cx="1390200" cy="5727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1"/>
          <p:cNvSpPr/>
          <p:nvPr/>
        </p:nvSpPr>
        <p:spPr>
          <a:xfrm>
            <a:off x="4794500" y="3069850"/>
            <a:ext cx="4037700" cy="15447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